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0"/>
  </p:notesMasterIdLst>
  <p:sldIdLst>
    <p:sldId id="256" r:id="rId2"/>
    <p:sldId id="257" r:id="rId3"/>
    <p:sldId id="25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7" r:id="rId19"/>
    <p:sldId id="308" r:id="rId20"/>
    <p:sldId id="309" r:id="rId21"/>
    <p:sldId id="310" r:id="rId22"/>
    <p:sldId id="311" r:id="rId23"/>
    <p:sldId id="312" r:id="rId24"/>
    <p:sldId id="303" r:id="rId25"/>
    <p:sldId id="304" r:id="rId26"/>
    <p:sldId id="305" r:id="rId27"/>
    <p:sldId id="306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1600" autoAdjust="0"/>
  </p:normalViewPr>
  <p:slideViewPr>
    <p:cSldViewPr snapToGrid="0">
      <p:cViewPr varScale="1">
        <p:scale>
          <a:sx n="58" d="100"/>
          <a:sy n="58" d="100"/>
        </p:scale>
        <p:origin x="1128" y="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513F-10D7-43B8-BD18-F250194E00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27D8-EDF7-4F60-B1D9-953B6983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42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4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17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90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2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5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73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7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4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49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04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06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43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27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7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7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2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29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94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59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A57D64-9DC5-4159-89A6-E1EF6778DE39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916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F1EE-ACFC-4521-B6C4-E578FAD9D2F1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265F-4CCC-4F87-98B2-1597E9224289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3ED9-1853-4E9A-BEA1-97DB1E34C977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FC99-E00E-4CA7-9A71-4E257C654C63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825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9440-99FB-4B3B-A256-28D9E5B0C2D8}" type="datetime1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6341-CC28-4470-86D6-E0C5AD9E15C0}" type="datetime1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9719-A9B0-4A29-A0B6-5065B2E9BF17}" type="datetime1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3CD-44FE-4ED0-BB85-F76BC293C635}" type="datetime1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E2E-CBE9-4AAB-A5C2-FF2BD7DB911F}" type="datetime1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6C37-131E-4072-8F7D-D15C99E1C145}" type="datetime1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C6D8757-6514-4FC8-A89B-D6B4F4E38CF0}" type="datetime1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7956" y="2893129"/>
            <a:ext cx="4503561" cy="473044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Lecture 1 -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2071" y="2206802"/>
            <a:ext cx="10215333" cy="473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Programming Fundamentals with C++</a:t>
            </a:r>
          </a:p>
        </p:txBody>
      </p:sp>
      <p:sp>
        <p:nvSpPr>
          <p:cNvPr id="6" name="Rectangle 5"/>
          <p:cNvSpPr/>
          <p:nvPr/>
        </p:nvSpPr>
        <p:spPr>
          <a:xfrm>
            <a:off x="516597" y="5777097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Dr. Muhammad Sajjad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0" y="267107"/>
            <a:ext cx="1124376" cy="1202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60" y="3281507"/>
            <a:ext cx="3305080" cy="33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0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6" y="1469204"/>
            <a:ext cx="5958311" cy="487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8196" y="1469204"/>
            <a:ext cx="2567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here: </a:t>
            </a:r>
            <a:r>
              <a:rPr lang="en-US" sz="1400" b="1" dirty="0"/>
              <a:t>https://www.msys2.org/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68" y="1469204"/>
            <a:ext cx="5133502" cy="50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48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98" y="1741299"/>
            <a:ext cx="5618825" cy="3496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655" y="3155094"/>
            <a:ext cx="5157628" cy="199225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393879" y="2675970"/>
            <a:ext cx="3061699" cy="23789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67686" y="2216059"/>
            <a:ext cx="166364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2.Click Enter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930510" y="2418138"/>
            <a:ext cx="1686101" cy="26260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10924" y="1959343"/>
            <a:ext cx="2088143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3.Press y &amp; Enter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2617" y="1801438"/>
            <a:ext cx="3135069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Enter Below Command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150299" y="2230910"/>
            <a:ext cx="389459" cy="2620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8" y="5184115"/>
            <a:ext cx="2876763" cy="167388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7304926" y="6021057"/>
            <a:ext cx="129454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73560" y="5809852"/>
            <a:ext cx="2088143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4. g++ has been installed</a:t>
            </a:r>
          </a:p>
        </p:txBody>
      </p:sp>
    </p:spTree>
    <p:extLst>
      <p:ext uri="{BB962C8B-B14F-4D97-AF65-F5344CB8AC3E}">
        <p14:creationId xmlns:p14="http://schemas.microsoft.com/office/powerpoint/2010/main" val="79077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07" y="1633418"/>
            <a:ext cx="4888730" cy="4753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628" y="3451874"/>
            <a:ext cx="5108099" cy="293504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52035" y="4081532"/>
            <a:ext cx="1767155" cy="142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335612" y="2363056"/>
            <a:ext cx="608238" cy="16471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93252" y="1901558"/>
            <a:ext cx="302639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1.Click here and </a:t>
            </a:r>
            <a:r>
              <a:rPr lang="en-US" dirty="0" err="1"/>
              <a:t>Ctrl+C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178121" y="2722652"/>
            <a:ext cx="1623317" cy="1335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91486" y="2530162"/>
            <a:ext cx="300176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Or just copy this path</a:t>
            </a:r>
          </a:p>
        </p:txBody>
      </p:sp>
    </p:spTree>
    <p:extLst>
      <p:ext uri="{BB962C8B-B14F-4D97-AF65-F5344CB8AC3E}">
        <p14:creationId xmlns:p14="http://schemas.microsoft.com/office/powerpoint/2010/main" val="1240683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" y="1861061"/>
            <a:ext cx="4780748" cy="2938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663" y="1556673"/>
            <a:ext cx="5829473" cy="4711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8" y="4851271"/>
            <a:ext cx="4896182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6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564" y="1638865"/>
            <a:ext cx="6782116" cy="49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5" y="1841842"/>
            <a:ext cx="4217606" cy="4782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94" y="2024009"/>
            <a:ext cx="4567405" cy="44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88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" y="1639630"/>
            <a:ext cx="4577202" cy="4999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11" y="1880171"/>
            <a:ext cx="5825290" cy="43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5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9346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02" y="1638751"/>
            <a:ext cx="6944694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Download Dev-C++ 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Download Dev-C++ by </a:t>
            </a:r>
            <a:r>
              <a:rPr lang="en-US" sz="1800" dirty="0" err="1"/>
              <a:t>copiyng</a:t>
            </a:r>
            <a:r>
              <a:rPr lang="en-US" sz="1800" dirty="0"/>
              <a:t>  the link provide below and paste in your favorite browser.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Link: </a:t>
            </a:r>
            <a:r>
              <a:rPr lang="en-US" sz="1800" b="1" u="sng" dirty="0">
                <a:solidFill>
                  <a:srgbClr val="0070C0"/>
                </a:solidFill>
              </a:rPr>
              <a:t>https://drive.google.com/file/d/1f8vLWnmboKLUTJCfiIUCPSt30QV0GEei/view?usp=drive_link</a:t>
            </a:r>
            <a:endParaRPr lang="en-US" sz="2000" b="1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3" y="4010165"/>
            <a:ext cx="4855798" cy="21917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34" y="3883631"/>
            <a:ext cx="4838908" cy="2288569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596009" y="5499613"/>
            <a:ext cx="1623317" cy="562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87649" y="4827569"/>
            <a:ext cx="729465" cy="4006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487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Install Dev-C++ 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Open the folder where you have downloaded the IDE  and double click to install it.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61" y="2549751"/>
            <a:ext cx="3391373" cy="72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960" y="2549751"/>
            <a:ext cx="3257438" cy="8304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33" y="2549752"/>
            <a:ext cx="3378203" cy="9126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59" y="3462392"/>
            <a:ext cx="3521175" cy="27439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153" y="3574714"/>
            <a:ext cx="3465183" cy="26961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55" y="3820167"/>
            <a:ext cx="3300029" cy="25761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0659" y="628439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Press Enter to All</a:t>
            </a:r>
          </a:p>
        </p:txBody>
      </p:sp>
    </p:spTree>
    <p:extLst>
      <p:ext uri="{BB962C8B-B14F-4D97-AF65-F5344CB8AC3E}">
        <p14:creationId xmlns:p14="http://schemas.microsoft.com/office/powerpoint/2010/main" val="60652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88" y="226149"/>
            <a:ext cx="9692640" cy="56869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88" y="931201"/>
            <a:ext cx="5899696" cy="4875710"/>
          </a:xfrm>
        </p:spPr>
        <p:txBody>
          <a:bodyPr>
            <a:noAutofit/>
          </a:bodyPr>
          <a:lstStyle/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Introduction to Programming and Computers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What is Programming?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Basic Computer Science Concepts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Why Learn Programming?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Introduction to C++ Programming Language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History of C++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Why Use C++?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Structure of a C++ Program?</a:t>
            </a:r>
            <a:endParaRPr lang="en-US" b="1" dirty="0">
              <a:cs typeface="Times New Roman" panose="02020603050405020304" pitchFamily="18" charset="0"/>
            </a:endParaRPr>
          </a:p>
          <a:p>
            <a:pPr lvl="1">
              <a:spcBef>
                <a:spcPts val="700"/>
              </a:spcBef>
            </a:pPr>
            <a:r>
              <a:rPr lang="en-US" dirty="0"/>
              <a:t>Setting up a Development Environment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Basic Syntax and First Program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Hello, World Program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Explanation of Code Structure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Running and Compiling a Program</a:t>
            </a:r>
          </a:p>
          <a:p>
            <a:pPr lvl="1">
              <a:spcBef>
                <a:spcPts val="700"/>
              </a:spcBef>
            </a:pPr>
            <a:r>
              <a:rPr lang="en-US" dirty="0"/>
              <a:t>Understanding Errors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17" y="1949081"/>
            <a:ext cx="3701705" cy="370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96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4914477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Install Dev-C++ 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Open the folder where </a:t>
            </a:r>
            <a:r>
              <a:rPr lang="en-US" sz="1800"/>
              <a:t>you have downloaded </a:t>
            </a:r>
            <a:r>
              <a:rPr lang="en-US" sz="1800" dirty="0"/>
              <a:t>the </a:t>
            </a:r>
            <a:r>
              <a:rPr lang="en-US" sz="1800"/>
              <a:t>IDE  and </a:t>
            </a:r>
            <a:r>
              <a:rPr lang="en-US" sz="1800" dirty="0"/>
              <a:t>double click to install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You installation has been started now.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Click Finished when Installed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7" y="962352"/>
            <a:ext cx="3904179" cy="3047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52" y="3706819"/>
            <a:ext cx="3633890" cy="28064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80" y="4010165"/>
            <a:ext cx="2491132" cy="2396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27" y="4101943"/>
            <a:ext cx="1714834" cy="22813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05" y="4125748"/>
            <a:ext cx="1737431" cy="228139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91410" y="6054730"/>
            <a:ext cx="942874" cy="352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047910" y="6116652"/>
            <a:ext cx="942874" cy="352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93310" y="6116652"/>
            <a:ext cx="942874" cy="352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455886" y="6287379"/>
            <a:ext cx="942874" cy="352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6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Open an Existing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have created a folder for your working you can open it by,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Click the </a:t>
            </a:r>
            <a:r>
              <a:rPr lang="en-US" sz="1600" dirty="0">
                <a:solidFill>
                  <a:srgbClr val="C00000"/>
                </a:solidFill>
              </a:rPr>
              <a:t>file</a:t>
            </a:r>
            <a:r>
              <a:rPr lang="en-US" sz="1600" dirty="0"/>
              <a:t> in the menu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Now click </a:t>
            </a:r>
            <a:r>
              <a:rPr lang="en-US" sz="1600" dirty="0">
                <a:solidFill>
                  <a:srgbClr val="C00000"/>
                </a:solidFill>
              </a:rPr>
              <a:t>Open </a:t>
            </a:r>
            <a:r>
              <a:rPr lang="en-US" sz="1600" dirty="0">
                <a:solidFill>
                  <a:schemeClr val="tx1"/>
                </a:solidFill>
              </a:rPr>
              <a:t>sub-menu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Go to the directory where you create the folder and open it.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5" y="3398506"/>
            <a:ext cx="3580608" cy="17796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097" y="3428369"/>
            <a:ext cx="934804" cy="2208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01" y="3428369"/>
            <a:ext cx="2497861" cy="1837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603" y="3435935"/>
            <a:ext cx="3177099" cy="27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2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6594869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Create New From Start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have not created any Folder yet you can start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Open Dev-C++ application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Press </a:t>
            </a:r>
            <a:r>
              <a:rPr lang="en-US" sz="1800" dirty="0" err="1">
                <a:solidFill>
                  <a:srgbClr val="C00000"/>
                </a:solidFill>
              </a:rPr>
              <a:t>Ctrl+N</a:t>
            </a:r>
            <a:r>
              <a:rPr lang="en-US" sz="1800" dirty="0">
                <a:solidFill>
                  <a:schemeClr val="tx1"/>
                </a:solidFill>
              </a:rPr>
              <a:t>, it will create a new file with untitled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Press </a:t>
            </a:r>
            <a:r>
              <a:rPr lang="en-US" sz="1800" dirty="0" err="1">
                <a:solidFill>
                  <a:srgbClr val="C00000"/>
                </a:solidFill>
              </a:rPr>
              <a:t>Ctrl+S</a:t>
            </a:r>
            <a:r>
              <a:rPr lang="en-US" sz="1800" dirty="0">
                <a:solidFill>
                  <a:schemeClr val="tx1"/>
                </a:solidFill>
              </a:rPr>
              <a:t> and save the file in you desire directory.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Now </a:t>
            </a:r>
            <a:r>
              <a:rPr lang="en-US" sz="1800" dirty="0">
                <a:solidFill>
                  <a:srgbClr val="C00000"/>
                </a:solidFill>
              </a:rPr>
              <a:t>Compile</a:t>
            </a:r>
            <a:r>
              <a:rPr lang="en-US" sz="1800" dirty="0">
                <a:solidFill>
                  <a:schemeClr val="tx1"/>
                </a:solidFill>
              </a:rPr>
              <a:t> the file and then </a:t>
            </a:r>
            <a:r>
              <a:rPr lang="en-US" sz="1800" dirty="0">
                <a:solidFill>
                  <a:srgbClr val="C00000"/>
                </a:solidFill>
              </a:rPr>
              <a:t>Run</a:t>
            </a:r>
            <a:r>
              <a:rPr lang="en-US" sz="1800" dirty="0">
                <a:solidFill>
                  <a:schemeClr val="tx1"/>
                </a:solidFill>
              </a:rPr>
              <a:t> it.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22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9" y="1505287"/>
            <a:ext cx="3387798" cy="179797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660900" y="2265776"/>
            <a:ext cx="1541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Empty Page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19" y="3403452"/>
            <a:ext cx="3343742" cy="2010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660899" y="3740092"/>
            <a:ext cx="1934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When press </a:t>
            </a:r>
            <a:r>
              <a:rPr lang="en-US" sz="1200" dirty="0" err="1">
                <a:solidFill>
                  <a:srgbClr val="C00000"/>
                </a:solidFill>
              </a:rPr>
              <a:t>Ctrl+N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74" y="4566742"/>
            <a:ext cx="2959884" cy="219918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389573" y="5599371"/>
            <a:ext cx="18779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When press </a:t>
            </a:r>
            <a:r>
              <a:rPr lang="en-US" sz="1200" dirty="0" err="1">
                <a:solidFill>
                  <a:srgbClr val="C00000"/>
                </a:solidFill>
              </a:rPr>
              <a:t>Ctrl+S</a:t>
            </a:r>
            <a:endParaRPr lang="en-US" sz="1200" dirty="0">
              <a:solidFill>
                <a:srgbClr val="C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00" y="6172200"/>
            <a:ext cx="1038370" cy="333422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6717700" y="6172200"/>
            <a:ext cx="371469" cy="3334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55032" y="6180764"/>
            <a:ext cx="371469" cy="3334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402638" y="6189328"/>
            <a:ext cx="371469" cy="33342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0" idx="1"/>
          </p:cNvCxnSpPr>
          <p:nvPr/>
        </p:nvCxnSpPr>
        <p:spPr>
          <a:xfrm flipH="1" flipV="1">
            <a:off x="5753547" y="5948436"/>
            <a:ext cx="1018553" cy="272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594292" y="5391250"/>
            <a:ext cx="607606" cy="8075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785810" y="5948436"/>
            <a:ext cx="875089" cy="4027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30318" y="5809936"/>
            <a:ext cx="917378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Compile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6600" y="5096081"/>
            <a:ext cx="577692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Run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441158" y="5651671"/>
            <a:ext cx="1617242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Compile and Run</a:t>
            </a:r>
          </a:p>
        </p:txBody>
      </p:sp>
    </p:spTree>
    <p:extLst>
      <p:ext uri="{BB962C8B-B14F-4D97-AF65-F5344CB8AC3E}">
        <p14:creationId xmlns:p14="http://schemas.microsoft.com/office/powerpoint/2010/main" val="17301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5649647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an Integrated Development Environment (Dev-C++)</a:t>
            </a:r>
          </a:p>
          <a:p>
            <a:r>
              <a:rPr lang="en-US" sz="2000" b="1" dirty="0"/>
              <a:t>Compile, Run and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If you want to run your file you have to compile it first as follows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Look at the menu for the icons seen on previous slide.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One is for compilation of the code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Second one is for running 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And the third one is for both compilation and running.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When you compile and run the code, you can see your program output on the black screen which is .exe file of your code.</a:t>
            </a:r>
          </a:p>
          <a:p>
            <a:pPr marL="101727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48737" y="2208942"/>
            <a:ext cx="5157626" cy="13356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467308" y="2094995"/>
            <a:ext cx="438987" cy="39228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59" y="2935547"/>
            <a:ext cx="4287063" cy="265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2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Syntax and First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148947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Hello, World Program</a:t>
            </a:r>
          </a:p>
          <a:p>
            <a:pPr lvl="1" algn="just"/>
            <a:r>
              <a:rPr lang="en-US" sz="1800" dirty="0"/>
              <a:t>The "Hello, World!" program is a classic first program that displays "Hello, World!" on the screen. It helps introduce basic C++ syntax and structure.</a:t>
            </a:r>
          </a:p>
          <a:p>
            <a:pPr marL="274320" lvl="1" indent="0" algn="just">
              <a:buNone/>
            </a:pPr>
            <a:endParaRPr lang="en-US" sz="1800" b="1" dirty="0"/>
          </a:p>
          <a:p>
            <a:pPr marL="0" indent="0" algn="just">
              <a:buNone/>
            </a:pPr>
            <a:r>
              <a:rPr lang="en-US" sz="2000" b="1" dirty="0"/>
              <a:t>Example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8" y="3004091"/>
            <a:ext cx="6506483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6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Syntax and First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30100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Explanation of Code Structure</a:t>
            </a:r>
            <a:endParaRPr lang="en-US" sz="2000" dirty="0"/>
          </a:p>
          <a:p>
            <a:pPr lvl="1" algn="just"/>
            <a:r>
              <a:rPr lang="en-US" sz="1800" dirty="0">
                <a:solidFill>
                  <a:srgbClr val="C00000"/>
                </a:solidFill>
              </a:rPr>
              <a:t>#include &lt;</a:t>
            </a:r>
            <a:r>
              <a:rPr lang="en-US" sz="1800" dirty="0" err="1">
                <a:solidFill>
                  <a:srgbClr val="C00000"/>
                </a:solidFill>
              </a:rPr>
              <a:t>iostream</a:t>
            </a:r>
            <a:r>
              <a:rPr lang="en-US" sz="1800" dirty="0">
                <a:solidFill>
                  <a:srgbClr val="C00000"/>
                </a:solidFill>
              </a:rPr>
              <a:t>&gt;</a:t>
            </a:r>
            <a:r>
              <a:rPr lang="en-US" sz="1800" b="1" dirty="0"/>
              <a:t>:</a:t>
            </a:r>
            <a:r>
              <a:rPr lang="en-US" sz="1800" dirty="0"/>
              <a:t> Includes the </a:t>
            </a:r>
            <a:r>
              <a:rPr lang="en-US" sz="1800" dirty="0" err="1"/>
              <a:t>iostream</a:t>
            </a:r>
            <a:r>
              <a:rPr lang="en-US" sz="1800" dirty="0"/>
              <a:t> library, which contains functions for input and output.</a:t>
            </a:r>
          </a:p>
          <a:p>
            <a:pPr lvl="1" algn="just"/>
            <a:r>
              <a:rPr lang="en-US" sz="1800" dirty="0">
                <a:solidFill>
                  <a:srgbClr val="C00000"/>
                </a:solidFill>
              </a:rPr>
              <a:t>using namespace </a:t>
            </a:r>
            <a:r>
              <a:rPr lang="en-US" sz="1800" dirty="0" err="1">
                <a:solidFill>
                  <a:srgbClr val="C00000"/>
                </a:solidFill>
              </a:rPr>
              <a:t>std</a:t>
            </a:r>
            <a:r>
              <a:rPr lang="en-US" sz="1800" dirty="0">
                <a:solidFill>
                  <a:srgbClr val="C00000"/>
                </a:solidFill>
              </a:rPr>
              <a:t>; </a:t>
            </a:r>
            <a:r>
              <a:rPr lang="en-US" sz="1800" b="1" dirty="0"/>
              <a:t>:</a:t>
            </a:r>
            <a:r>
              <a:rPr lang="en-US" sz="1800" dirty="0"/>
              <a:t> Allows the use of standard library functions without prefixing them with </a:t>
            </a:r>
            <a:r>
              <a:rPr lang="en-US" sz="1800" dirty="0" err="1">
                <a:solidFill>
                  <a:srgbClr val="00B050"/>
                </a:solidFill>
              </a:rPr>
              <a:t>std</a:t>
            </a:r>
            <a:r>
              <a:rPr lang="en-US" sz="1800" dirty="0">
                <a:solidFill>
                  <a:srgbClr val="00B050"/>
                </a:solidFill>
              </a:rPr>
              <a:t>:: </a:t>
            </a:r>
            <a:r>
              <a:rPr lang="en-US" sz="1800" dirty="0"/>
              <a:t>(e.g., </a:t>
            </a:r>
            <a:r>
              <a:rPr lang="en-US" sz="1800" dirty="0" err="1"/>
              <a:t>cout</a:t>
            </a:r>
            <a:r>
              <a:rPr lang="en-US" sz="1800" dirty="0"/>
              <a:t> instead of </a:t>
            </a:r>
            <a:r>
              <a:rPr lang="en-US" sz="1800" dirty="0" err="1">
                <a:solidFill>
                  <a:srgbClr val="00B0F0"/>
                </a:solidFill>
              </a:rPr>
              <a:t>std</a:t>
            </a:r>
            <a:r>
              <a:rPr lang="en-US" sz="1800" dirty="0">
                <a:solidFill>
                  <a:srgbClr val="00B0F0"/>
                </a:solidFill>
              </a:rPr>
              <a:t>::</a:t>
            </a:r>
            <a:r>
              <a:rPr lang="en-US" sz="1800" dirty="0" err="1">
                <a:solidFill>
                  <a:srgbClr val="00B0F0"/>
                </a:solidFill>
              </a:rPr>
              <a:t>cout</a:t>
            </a:r>
            <a:r>
              <a:rPr lang="en-US" sz="1800" dirty="0"/>
              <a:t>)</a:t>
            </a:r>
          </a:p>
          <a:p>
            <a:pPr lvl="1" algn="just"/>
            <a:r>
              <a:rPr lang="en-US" sz="1800" dirty="0" err="1">
                <a:solidFill>
                  <a:srgbClr val="C00000"/>
                </a:solidFill>
              </a:rPr>
              <a:t>int</a:t>
            </a:r>
            <a:r>
              <a:rPr lang="en-US" sz="1800" dirty="0">
                <a:solidFill>
                  <a:srgbClr val="C00000"/>
                </a:solidFill>
              </a:rPr>
              <a:t> main() { ... } </a:t>
            </a:r>
            <a:r>
              <a:rPr lang="en-US" sz="1800" b="1" dirty="0"/>
              <a:t>:</a:t>
            </a:r>
            <a:r>
              <a:rPr lang="en-US" sz="1800" dirty="0"/>
              <a:t> Defines the main function, where the program starts execution.</a:t>
            </a:r>
          </a:p>
          <a:p>
            <a:pPr lvl="1" algn="just"/>
            <a:r>
              <a:rPr lang="en-US" sz="1800" dirty="0" err="1">
                <a:solidFill>
                  <a:srgbClr val="C00000"/>
                </a:solidFill>
              </a:rPr>
              <a:t>cout</a:t>
            </a:r>
            <a:r>
              <a:rPr lang="en-US" sz="1800" dirty="0">
                <a:solidFill>
                  <a:srgbClr val="C00000"/>
                </a:solidFill>
              </a:rPr>
              <a:t> &lt;&lt; "Hello, World!" &lt;&lt; </a:t>
            </a:r>
            <a:r>
              <a:rPr lang="en-US" sz="1800" dirty="0" err="1">
                <a:solidFill>
                  <a:srgbClr val="C00000"/>
                </a:solidFill>
              </a:rPr>
              <a:t>endl</a:t>
            </a:r>
            <a:r>
              <a:rPr lang="en-US" sz="1800" dirty="0">
                <a:solidFill>
                  <a:srgbClr val="C00000"/>
                </a:solidFill>
              </a:rPr>
              <a:t>; </a:t>
            </a:r>
            <a:r>
              <a:rPr lang="en-US" sz="1800" b="1" dirty="0"/>
              <a:t>:</a:t>
            </a:r>
            <a:r>
              <a:rPr lang="en-US" sz="1800" dirty="0"/>
              <a:t> Outputs "Hello, World!" to the screen.</a:t>
            </a:r>
          </a:p>
          <a:p>
            <a:pPr lvl="2" algn="just"/>
            <a:r>
              <a:rPr lang="en-US" sz="1600" dirty="0" err="1">
                <a:solidFill>
                  <a:srgbClr val="00B050"/>
                </a:solidFill>
              </a:rPr>
              <a:t>cout</a:t>
            </a:r>
            <a:r>
              <a:rPr lang="en-US" sz="1600" dirty="0"/>
              <a:t> is used for output.</a:t>
            </a:r>
          </a:p>
          <a:p>
            <a:pPr lvl="2" algn="just"/>
            <a:r>
              <a:rPr lang="en-US" sz="1600" dirty="0">
                <a:solidFill>
                  <a:srgbClr val="00B050"/>
                </a:solidFill>
              </a:rPr>
              <a:t>&lt;&lt;</a:t>
            </a:r>
            <a:r>
              <a:rPr lang="en-US" sz="1600" dirty="0"/>
              <a:t> is the stream insertion operator that sends data to the output.</a:t>
            </a:r>
          </a:p>
          <a:p>
            <a:pPr lvl="2" algn="just"/>
            <a:r>
              <a:rPr lang="en-US" sz="1600" dirty="0" err="1">
                <a:solidFill>
                  <a:srgbClr val="00B050"/>
                </a:solidFill>
              </a:rPr>
              <a:t>endl</a:t>
            </a:r>
            <a:r>
              <a:rPr lang="en-US" sz="1600" dirty="0"/>
              <a:t> adds a newline at the end of the output.</a:t>
            </a:r>
          </a:p>
          <a:p>
            <a:pPr lvl="1" algn="just"/>
            <a:r>
              <a:rPr lang="en-US" sz="1800" dirty="0">
                <a:solidFill>
                  <a:srgbClr val="C00000"/>
                </a:solidFill>
              </a:rPr>
              <a:t>return 0; </a:t>
            </a:r>
            <a:r>
              <a:rPr lang="en-US" sz="1800" b="1" dirty="0"/>
              <a:t>:</a:t>
            </a:r>
            <a:r>
              <a:rPr lang="en-US" sz="1800" dirty="0"/>
              <a:t> Signals successful program completion to the operating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92" y="4760104"/>
            <a:ext cx="4145687" cy="17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4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Syntax and First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683984" cy="17977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Running and Compiling a Program</a:t>
            </a:r>
          </a:p>
          <a:p>
            <a:pPr lvl="1" algn="just"/>
            <a:r>
              <a:rPr lang="en-US" sz="1800" b="1" dirty="0"/>
              <a:t>Compile</a:t>
            </a:r>
            <a:r>
              <a:rPr lang="en-US" sz="1800" dirty="0"/>
              <a:t>: Use the IDE's "Build" or "Compile" option to check for syntax errors and convert the code to machine language.</a:t>
            </a:r>
          </a:p>
          <a:p>
            <a:pPr lvl="1" algn="just"/>
            <a:r>
              <a:rPr lang="en-US" sz="1800" b="1" dirty="0"/>
              <a:t>Run</a:t>
            </a:r>
            <a:r>
              <a:rPr lang="en-US" sz="1800" dirty="0"/>
              <a:t>: After successful compilation, use "Run" to execute the program and see the output.</a:t>
            </a:r>
          </a:p>
          <a:p>
            <a:pPr marL="274320" lvl="1" indent="0" algn="just">
              <a:buNone/>
            </a:pP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09" y="3233416"/>
            <a:ext cx="4752975" cy="2057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678202" y="3529173"/>
            <a:ext cx="1475198" cy="873304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598350" y="3965825"/>
            <a:ext cx="956562" cy="102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281294" y="3965825"/>
            <a:ext cx="955173" cy="1027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65750" y="3791433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1786" y="4589855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345783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Basic Syntax and First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30100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Understanding Errors</a:t>
            </a:r>
          </a:p>
          <a:p>
            <a:pPr lvl="1" algn="just"/>
            <a:r>
              <a:rPr lang="en-US" sz="1800" b="1" dirty="0"/>
              <a:t>Syntax Errors: </a:t>
            </a:r>
            <a:r>
              <a:rPr lang="en-US" sz="1800" dirty="0"/>
              <a:t>Mistakes in code structure, like missing “ </a:t>
            </a:r>
            <a:r>
              <a:rPr lang="en-US" sz="1800" b="1" dirty="0">
                <a:solidFill>
                  <a:srgbClr val="C00000"/>
                </a:solidFill>
              </a:rPr>
              <a:t>;</a:t>
            </a:r>
            <a:r>
              <a:rPr lang="en-US" sz="1800" dirty="0"/>
              <a:t> “ or mismatched brackets </a:t>
            </a:r>
            <a:r>
              <a:rPr lang="en-US" sz="1800" dirty="0">
                <a:solidFill>
                  <a:srgbClr val="C00000"/>
                </a:solidFill>
              </a:rPr>
              <a:t>{ }</a:t>
            </a:r>
            <a:r>
              <a:rPr lang="en-US" sz="1800" dirty="0"/>
              <a:t>.</a:t>
            </a:r>
          </a:p>
          <a:p>
            <a:pPr lvl="1" algn="just"/>
            <a:r>
              <a:rPr lang="en-US" sz="1800" b="1" dirty="0"/>
              <a:t>Runtime Errors</a:t>
            </a:r>
            <a:r>
              <a:rPr lang="en-US" sz="1800" dirty="0"/>
              <a:t>: Errors that occur when the program is running, like </a:t>
            </a:r>
            <a:r>
              <a:rPr lang="en-US" sz="1800" dirty="0">
                <a:solidFill>
                  <a:srgbClr val="C00000"/>
                </a:solidFill>
              </a:rPr>
              <a:t>dividing by zero</a:t>
            </a:r>
            <a:r>
              <a:rPr lang="en-US" sz="1800" dirty="0"/>
              <a:t>.</a:t>
            </a:r>
          </a:p>
          <a:p>
            <a:pPr lvl="1" algn="just"/>
            <a:r>
              <a:rPr lang="en-US" sz="1800" b="1" dirty="0"/>
              <a:t>Logical Errors</a:t>
            </a:r>
            <a:r>
              <a:rPr lang="en-US" sz="1800" dirty="0"/>
              <a:t>: The program runs but does not produce the expected output due to </a:t>
            </a:r>
            <a:r>
              <a:rPr lang="en-US" sz="1800" dirty="0">
                <a:solidFill>
                  <a:srgbClr val="C00000"/>
                </a:solidFill>
              </a:rPr>
              <a:t>incorrect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27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984947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370" y="2728742"/>
            <a:ext cx="5808216" cy="138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74" y="2728742"/>
            <a:ext cx="3070071" cy="3443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9346" y="6264927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Logical Error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2364" y="414269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Runtime Error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83" y="4543198"/>
            <a:ext cx="3429479" cy="1629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8690" y="6315173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Syntax Error</a:t>
            </a:r>
          </a:p>
        </p:txBody>
      </p:sp>
    </p:spTree>
    <p:extLst>
      <p:ext uri="{BB962C8B-B14F-4D97-AF65-F5344CB8AC3E}">
        <p14:creationId xmlns:p14="http://schemas.microsoft.com/office/powerpoint/2010/main" val="2697270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97485" y="2202471"/>
            <a:ext cx="9418320" cy="40416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1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Programming and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683984" cy="25168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What is Programming?</a:t>
            </a:r>
          </a:p>
          <a:p>
            <a:pPr lvl="1" algn="just"/>
            <a:r>
              <a:rPr lang="en-US" sz="1800" b="1" dirty="0"/>
              <a:t>Definition</a:t>
            </a:r>
            <a:r>
              <a:rPr lang="en-US" sz="1800" dirty="0"/>
              <a:t>: Programming is the process of creating a set of instructions that a computer follows to perform specific tasks. It involves writing code in a programming language, which is a way to communicate with computers.</a:t>
            </a:r>
          </a:p>
          <a:p>
            <a:pPr lvl="1" algn="just"/>
            <a:r>
              <a:rPr lang="en-US" sz="1800" b="1" dirty="0"/>
              <a:t>Why Program?</a:t>
            </a:r>
            <a:r>
              <a:rPr lang="en-US" sz="1800" dirty="0"/>
              <a:t>: Programming allows us to automate tasks, solve complex problems, and create applications or software that can be used in various fields—engineering, healthcare, finance, entertainment, and more.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83" y="4311256"/>
            <a:ext cx="2887973" cy="1627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4" y="4152899"/>
            <a:ext cx="4820293" cy="19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6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Programming and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5290051" cy="446898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Basic Computer Science Concepts</a:t>
            </a:r>
          </a:p>
          <a:p>
            <a:pPr lvl="1" algn="just"/>
            <a:r>
              <a:rPr lang="en-US" sz="1800" b="1" dirty="0"/>
              <a:t>Hardware vs. Software</a:t>
            </a:r>
            <a:r>
              <a:rPr lang="en-US" sz="1800" dirty="0"/>
              <a:t>:</a:t>
            </a:r>
          </a:p>
          <a:p>
            <a:pPr lvl="2" algn="just"/>
            <a:r>
              <a:rPr lang="en-US" sz="1600" b="1" dirty="0"/>
              <a:t>Hardware</a:t>
            </a:r>
            <a:r>
              <a:rPr lang="en-US" sz="1600" dirty="0"/>
              <a:t> refers to the physical components of a computer (e.g., CPU, memory, keyboard).</a:t>
            </a:r>
          </a:p>
          <a:p>
            <a:pPr lvl="2" algn="just"/>
            <a:r>
              <a:rPr lang="en-US" sz="1600" b="1" dirty="0"/>
              <a:t>Software</a:t>
            </a:r>
            <a:r>
              <a:rPr lang="en-US" sz="1600" dirty="0"/>
              <a:t> includes programs and applications that run on the hardware, like Windows, games, and text editors.</a:t>
            </a:r>
          </a:p>
          <a:p>
            <a:pPr lvl="2" algn="just"/>
            <a:endParaRPr lang="en-US" sz="1600" dirty="0"/>
          </a:p>
          <a:p>
            <a:pPr lvl="1" algn="just"/>
            <a:r>
              <a:rPr lang="en-US" sz="1800" b="1" dirty="0"/>
              <a:t>CPU (Central Processing Unit)</a:t>
            </a:r>
            <a:r>
              <a:rPr lang="en-US" sz="1800" dirty="0"/>
              <a:t>:</a:t>
            </a:r>
          </a:p>
          <a:p>
            <a:pPr lvl="2" algn="just"/>
            <a:r>
              <a:rPr lang="en-US" sz="1600" dirty="0"/>
              <a:t>Known as the "brain" of the computer, the CPU executes instructions from programs. It performs calculations and manages data.</a:t>
            </a:r>
          </a:p>
          <a:p>
            <a:pPr lvl="2" algn="just"/>
            <a:endParaRPr lang="en-US" sz="1600" dirty="0"/>
          </a:p>
          <a:p>
            <a:pPr lvl="1" algn="just"/>
            <a:r>
              <a:rPr lang="en-US" sz="1800" b="1" dirty="0"/>
              <a:t>Memory (RAM and Storage)</a:t>
            </a:r>
            <a:r>
              <a:rPr lang="en-US" sz="1800" dirty="0"/>
              <a:t>:</a:t>
            </a:r>
          </a:p>
          <a:p>
            <a:pPr lvl="2" algn="just"/>
            <a:r>
              <a:rPr lang="en-US" sz="1600" b="1" dirty="0"/>
              <a:t>RAM</a:t>
            </a:r>
            <a:r>
              <a:rPr lang="en-US" sz="1600" dirty="0"/>
              <a:t> (Random Access Memory): Temporary storage that holds data and instructions while a program is running. It’s fast but erased when the computer is turned off.</a:t>
            </a:r>
          </a:p>
          <a:p>
            <a:pPr lvl="2" algn="just"/>
            <a:r>
              <a:rPr lang="en-US" sz="1600" b="1" dirty="0"/>
              <a:t>Storage</a:t>
            </a:r>
            <a:r>
              <a:rPr lang="en-US" sz="1600" dirty="0"/>
              <a:t> (e.g., hard drives, SSDs): Long-term storage for files and applications that persist even when the computer is powered off.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607" y="1238552"/>
            <a:ext cx="4448710" cy="2502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06" y="4152899"/>
            <a:ext cx="3699232" cy="247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8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Programming and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786726" cy="33490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Why Learn Programming?</a:t>
            </a:r>
          </a:p>
          <a:p>
            <a:pPr lvl="1" algn="just"/>
            <a:r>
              <a:rPr lang="en-US" sz="1800" b="1" dirty="0"/>
              <a:t>High Demand</a:t>
            </a:r>
            <a:r>
              <a:rPr lang="en-US" sz="1800" dirty="0"/>
              <a:t>: Many industries need programmers to develop software, manage data, and automate tasks.</a:t>
            </a:r>
          </a:p>
          <a:p>
            <a:pPr lvl="1" algn="just"/>
            <a:r>
              <a:rPr lang="en-US" sz="1800" b="1" dirty="0"/>
              <a:t>Problem Solving</a:t>
            </a:r>
            <a:r>
              <a:rPr lang="en-US" sz="1800" dirty="0"/>
              <a:t>: Programming teaches problem-solving skills, as it involves breaking down complex tasks into smaller steps.</a:t>
            </a:r>
          </a:p>
          <a:p>
            <a:pPr lvl="1" algn="just"/>
            <a:r>
              <a:rPr lang="en-US" sz="1800" b="1" dirty="0"/>
              <a:t>Creativity and Innovation</a:t>
            </a:r>
            <a:r>
              <a:rPr lang="en-US" sz="1800" dirty="0"/>
              <a:t>: Programming is a way to create new tools, applications, and solutions for real-world problems.</a:t>
            </a:r>
          </a:p>
          <a:p>
            <a:pPr lvl="1" algn="just"/>
            <a:r>
              <a:rPr lang="en-US" sz="1800" b="1" dirty="0"/>
              <a:t>Applications Across Fields</a:t>
            </a:r>
            <a:r>
              <a:rPr lang="en-US" sz="1800" dirty="0"/>
              <a:t>:</a:t>
            </a:r>
          </a:p>
          <a:p>
            <a:pPr lvl="2" algn="just"/>
            <a:r>
              <a:rPr lang="en-US" sz="1600" b="1" dirty="0"/>
              <a:t>Medicine: </a:t>
            </a:r>
            <a:r>
              <a:rPr lang="en-US" sz="1600" dirty="0"/>
              <a:t>Automating diagnostics, analyzing medical data.</a:t>
            </a:r>
          </a:p>
          <a:p>
            <a:pPr lvl="2" algn="just"/>
            <a:r>
              <a:rPr lang="en-US" sz="1600" b="1" dirty="0"/>
              <a:t>Engineering: </a:t>
            </a:r>
            <a:r>
              <a:rPr lang="en-US" sz="1600" dirty="0"/>
              <a:t>Designing simulations, controlling hardware.</a:t>
            </a:r>
          </a:p>
          <a:p>
            <a:pPr lvl="2" algn="just"/>
            <a:r>
              <a:rPr lang="en-US" sz="1600" b="1" dirty="0"/>
              <a:t>Education: </a:t>
            </a:r>
            <a:r>
              <a:rPr lang="en-US" sz="1600" dirty="0"/>
              <a:t>Creating interactive learning platforms.</a:t>
            </a:r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Creativity and Innovation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Programming is a way to create new tools, applications, and solutions for real-world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51" y="4438437"/>
            <a:ext cx="3183799" cy="20467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64" y="4464266"/>
            <a:ext cx="3590287" cy="2020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9" y="4467025"/>
            <a:ext cx="3525809" cy="201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4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683984" cy="25168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History of C++</a:t>
            </a:r>
          </a:p>
          <a:p>
            <a:pPr lvl="1" algn="just"/>
            <a:r>
              <a:rPr lang="en-US" sz="1800" b="1" dirty="0"/>
              <a:t>Origins</a:t>
            </a:r>
            <a:r>
              <a:rPr lang="en-US" sz="1800" dirty="0"/>
              <a:t>: C++ was developed by Bjarne </a:t>
            </a:r>
            <a:r>
              <a:rPr lang="en-US" sz="1800" dirty="0" err="1"/>
              <a:t>Stroustrup</a:t>
            </a:r>
            <a:r>
              <a:rPr lang="en-US" sz="1800" dirty="0"/>
              <a:t> in the early 1980s as an extension of the C programming language.</a:t>
            </a:r>
          </a:p>
          <a:p>
            <a:pPr lvl="1" algn="just"/>
            <a:r>
              <a:rPr lang="en-US" sz="1800" b="1" dirty="0"/>
              <a:t>Purpose</a:t>
            </a:r>
            <a:r>
              <a:rPr lang="en-US" sz="1800" dirty="0"/>
              <a:t>: C++ was created to add object-oriented features to C, making it more versatile for large, complex programs.</a:t>
            </a:r>
          </a:p>
          <a:p>
            <a:pPr lvl="1" algn="just"/>
            <a:r>
              <a:rPr lang="en-US" sz="1800" b="1" dirty="0"/>
              <a:t>Popularity</a:t>
            </a:r>
            <a:r>
              <a:rPr lang="en-US" sz="1800" dirty="0"/>
              <a:t>: It’s widely used in applications that require performance and control, like system software, game development, real-time simulations, and embedded systems.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64" y="3606229"/>
            <a:ext cx="4118797" cy="2465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06" y="3606229"/>
            <a:ext cx="3970486" cy="24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8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683984" cy="25168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Why Use C++?</a:t>
            </a:r>
          </a:p>
          <a:p>
            <a:pPr lvl="1" algn="just"/>
            <a:r>
              <a:rPr lang="en-US" sz="1800" b="1" dirty="0"/>
              <a:t>Performance</a:t>
            </a:r>
            <a:r>
              <a:rPr lang="en-US" sz="1800" dirty="0"/>
              <a:t>: C++ is a compiled language, meaning it’s converted directly into machine code that the computer can execute. This makes it fast and efficient.</a:t>
            </a:r>
          </a:p>
          <a:p>
            <a:pPr lvl="1" algn="just"/>
            <a:r>
              <a:rPr lang="en-US" sz="1800" b="1" dirty="0"/>
              <a:t>Flexibility</a:t>
            </a:r>
            <a:r>
              <a:rPr lang="en-US" sz="1800" dirty="0"/>
              <a:t>: C++ supports both high-level (object-oriented) and low-level (system programming) features.</a:t>
            </a:r>
          </a:p>
          <a:p>
            <a:pPr lvl="1" algn="just"/>
            <a:r>
              <a:rPr lang="en-US" sz="1800" b="1" dirty="0"/>
              <a:t>Widely Used</a:t>
            </a:r>
            <a:r>
              <a:rPr lang="en-US" sz="1800" dirty="0"/>
              <a:t>: C++ is still one of the most popular languages for high-performance applications.</a:t>
            </a:r>
          </a:p>
          <a:p>
            <a:pPr lvl="1" algn="just"/>
            <a:r>
              <a:rPr lang="en-US" sz="1800" b="1" dirty="0"/>
              <a:t>Transferable Skills</a:t>
            </a:r>
            <a:r>
              <a:rPr lang="en-US" sz="1800" dirty="0"/>
              <a:t>: Learning C++ provides a strong foundation for other languages, as many concepts (like variables, loops, and functions) are common across programming languages.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57" y="4398375"/>
            <a:ext cx="4135413" cy="1912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32" y="4398375"/>
            <a:ext cx="4454318" cy="19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10683984" cy="251689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Structure of a C++ Program</a:t>
            </a:r>
          </a:p>
          <a:p>
            <a:pPr lvl="1" algn="just"/>
            <a:r>
              <a:rPr lang="en-US" sz="1800" dirty="0"/>
              <a:t>Headers and Libraries</a:t>
            </a:r>
          </a:p>
          <a:p>
            <a:pPr lvl="1" algn="just"/>
            <a:r>
              <a:rPr lang="en-US" sz="1800" dirty="0"/>
              <a:t>Main Function</a:t>
            </a:r>
          </a:p>
          <a:p>
            <a:pPr lvl="1" algn="just"/>
            <a:r>
              <a:rPr lang="en-US" sz="1800" dirty="0"/>
              <a:t>Statements</a:t>
            </a:r>
          </a:p>
          <a:p>
            <a:pPr lvl="1" algn="just"/>
            <a:r>
              <a:rPr lang="en-US" sz="1800" dirty="0"/>
              <a:t>Return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09" y="1643182"/>
            <a:ext cx="7334246" cy="512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75" y="3214680"/>
            <a:ext cx="2285714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14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/>
              <a:t>Introduction to C++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8"/>
            <a:ext cx="10683984" cy="292082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000" b="1" dirty="0"/>
              <a:t>Setting up a Development Environment (VS Code)</a:t>
            </a:r>
          </a:p>
          <a:p>
            <a:r>
              <a:rPr lang="en-US" sz="2000" b="1" dirty="0"/>
              <a:t>Install Visual Studio Code (VS Code)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Download and install VS Code from the official website.</a:t>
            </a:r>
          </a:p>
          <a:p>
            <a:r>
              <a:rPr lang="en-US" sz="2000" b="1" dirty="0"/>
              <a:t>Install C/C++ extension in VS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Open VS Code.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Go to the Extensions tab (left sidebar) and search for C/C++.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Click Install to add the C/C++ extension.</a:t>
            </a:r>
          </a:p>
          <a:p>
            <a:pPr marL="0" indent="0" algn="just">
              <a:buNone/>
            </a:pPr>
            <a:endParaRPr lang="en-US" sz="2000" b="1" dirty="0"/>
          </a:p>
          <a:p>
            <a:pPr marL="0" indent="0" algn="just">
              <a:buNone/>
            </a:pP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63" y="4130165"/>
            <a:ext cx="3407954" cy="1992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653" y="4440237"/>
            <a:ext cx="3455907" cy="2028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761" y="4440238"/>
            <a:ext cx="3204684" cy="202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9916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7366</TotalTime>
  <Words>1623</Words>
  <Application>Microsoft Office PowerPoint</Application>
  <PresentationFormat>Widescreen</PresentationFormat>
  <Paragraphs>224</Paragraphs>
  <Slides>28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Century Schoolbook</vt:lpstr>
      <vt:lpstr>Times New Roman</vt:lpstr>
      <vt:lpstr>Wingdings</vt:lpstr>
      <vt:lpstr>Wingdings 2</vt:lpstr>
      <vt:lpstr>View</vt:lpstr>
      <vt:lpstr>Lecture 1 - Fundamentals</vt:lpstr>
      <vt:lpstr>Overview</vt:lpstr>
      <vt:lpstr>Introduction to Programming and Computers</vt:lpstr>
      <vt:lpstr>Introduction to Programming and Computers</vt:lpstr>
      <vt:lpstr>Introduction to Programming and Computers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Introduction to C++ Programming Language</vt:lpstr>
      <vt:lpstr>Basic Syntax and First Program</vt:lpstr>
      <vt:lpstr>Basic Syntax and First Program</vt:lpstr>
      <vt:lpstr>Basic Syntax and First Program</vt:lpstr>
      <vt:lpstr>Basic Syntax and First Program</vt:lpstr>
      <vt:lpstr>Thank You</vt:lpstr>
    </vt:vector>
  </TitlesOfParts>
  <Company>Islamia College Peshawar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Foundations &amp; Trends</dc:title>
  <dc:creator>Jamil Ahmad</dc:creator>
  <cp:lastModifiedBy>Muhammad Sajjad</cp:lastModifiedBy>
  <cp:revision>432</cp:revision>
  <dcterms:created xsi:type="dcterms:W3CDTF">2015-12-26T11:48:24Z</dcterms:created>
  <dcterms:modified xsi:type="dcterms:W3CDTF">2024-10-28T07:17:34Z</dcterms:modified>
</cp:coreProperties>
</file>